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4" r:id="rId4"/>
    <p:sldId id="258" r:id="rId5"/>
    <p:sldId id="261" r:id="rId6"/>
    <p:sldId id="260" r:id="rId7"/>
    <p:sldId id="259" r:id="rId8"/>
    <p:sldId id="265" r:id="rId9"/>
    <p:sldId id="263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1795" autoAdjust="0"/>
  </p:normalViewPr>
  <p:slideViewPr>
    <p:cSldViewPr snapToGrid="0">
      <p:cViewPr varScale="1">
        <p:scale>
          <a:sx n="80" d="100"/>
          <a:sy n="80" d="100"/>
        </p:scale>
        <p:origin x="17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77A012-A315-41F6-85B2-322023907D15}" type="datetimeFigureOut">
              <a:rPr lang="de-DE" smtClean="0"/>
              <a:t>23.10.2025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7FA2C-2580-4ABE-BD84-5BFA39DF07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8143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Sieht halt sehr überladen aus oder?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7FA2C-2580-4ABE-BD84-5BFA39DF075D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7004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7CC00C-BA7B-7477-87EF-4C02475FDF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D98C636-BAF3-3BF8-6188-0947BAB4B1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F9FAFE2-E04E-DE56-6E47-1EB396E2C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37F9B-C399-413C-AE93-D934CF758A6C}" type="datetimeFigureOut">
              <a:rPr lang="de-DE" smtClean="0"/>
              <a:t>23.10.2025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8A24F4-B868-4A49-64F3-B2AE7C60E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C646D29-17C6-31BE-43DB-CD91CC717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49D1-873C-407C-A877-B50E764DBC8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3750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059BA7-5B24-93DC-16EE-7CCE8569D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6FFBBF6-0DAC-5EBC-8BF5-2262291281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0850670-3999-A4B9-A11B-4B1F3A012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37F9B-C399-413C-AE93-D934CF758A6C}" type="datetimeFigureOut">
              <a:rPr lang="de-DE" smtClean="0"/>
              <a:t>23.10.2025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B8DE2CE-64C1-CA47-1A2A-4FD9339D0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41E6C9B-1A52-2FBC-281C-A87D34BD5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49D1-873C-407C-A877-B50E764DBC8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4502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5159BEC-0C84-5538-B3B6-E693D3A0EC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715177E-9BD1-623C-3386-14BA3CA117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EA58B39-D1DD-3B5F-3FCC-11DE0E4A6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37F9B-C399-413C-AE93-D934CF758A6C}" type="datetimeFigureOut">
              <a:rPr lang="de-DE" smtClean="0"/>
              <a:t>23.10.2025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735E7C5-E4C6-96A8-E7A2-8AF985621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0C38F2F-573F-1162-69DE-5B4CEDB61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49D1-873C-407C-A877-B50E764DBC8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4700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D4FC26-4605-453F-03E4-31D5C92A4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04E39C2-CDDF-D636-649F-01CFD45F4D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9C83BB8-37BE-BF21-0C4A-111AE5E6D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37F9B-C399-413C-AE93-D934CF758A6C}" type="datetimeFigureOut">
              <a:rPr lang="de-DE" smtClean="0"/>
              <a:t>23.10.2025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FC3AC54-FF0E-20AD-54C8-0E71BF96E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CB200E4-C31B-9D20-56B2-428DB782D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49D1-873C-407C-A877-B50E764DBC8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0953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8C15D8-80F0-483A-139B-CB14F6586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C21E863-9C21-4B0D-6A0A-99883A37D9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4428A46-A3D6-5D8A-A980-B85F7A8A1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37F9B-C399-413C-AE93-D934CF758A6C}" type="datetimeFigureOut">
              <a:rPr lang="de-DE" smtClean="0"/>
              <a:t>23.10.2025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25906B-10EA-19C9-414B-701FBCF3E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4BD777-6842-816F-3F2D-EE3971F1F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49D1-873C-407C-A877-B50E764DBC8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8863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831B98-8C6B-1EF9-671B-FDC5F12F63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CAFDB4C-63AE-D52E-92BF-D77A26D9F4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B44DE36-57E8-4935-C671-8F6CE2EAD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3418EF4-DFAD-5397-458E-CC81C6D94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37F9B-C399-413C-AE93-D934CF758A6C}" type="datetimeFigureOut">
              <a:rPr lang="de-DE" smtClean="0"/>
              <a:t>23.10.2025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8AE73A3-468B-8FAB-79CD-06F1E085B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2864061-BB78-C0DE-2DDC-BC97CD971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49D1-873C-407C-A877-B50E764DBC8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588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7C4F91-0321-C6E9-C1D9-01AD0D25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48FAE59-F63B-C8DA-6718-FD3CB1FC0D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ED5B52F-4A4E-217D-0AA3-163A742610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A464EC2-EE45-B77D-08E7-A5ABFD3AF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D170B4D-4A69-CDA0-F64F-9519CFC5FF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DAF1C96-D934-A868-5F32-65DE77007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37F9B-C399-413C-AE93-D934CF758A6C}" type="datetimeFigureOut">
              <a:rPr lang="de-DE" smtClean="0"/>
              <a:t>23.10.2025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0EC4F95-A854-6244-64E9-AAB78CF4C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5A8B419-1682-51CD-3CB1-1C7CC9A0B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49D1-873C-407C-A877-B50E764DBC8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6152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8BFA10-7FEB-471D-3B59-576E7040B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C63D9A4-CA5C-9C72-2A02-8574B8D94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37F9B-C399-413C-AE93-D934CF758A6C}" type="datetimeFigureOut">
              <a:rPr lang="de-DE" smtClean="0"/>
              <a:t>23.10.2025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F165A7-5C28-DEE5-56C2-42F24E1BC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78454C7-9A7A-4463-6578-A37A2B7D0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49D1-873C-407C-A877-B50E764DBC8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5740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D292E7B-48D8-6636-834B-5CE05735D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37F9B-C399-413C-AE93-D934CF758A6C}" type="datetimeFigureOut">
              <a:rPr lang="de-DE" smtClean="0"/>
              <a:t>23.10.2025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4B4655E-E42E-8D8E-2313-C2CF78238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22C4EDE-7882-EEE0-541A-46C3BB458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49D1-873C-407C-A877-B50E764DBC8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9175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A63B92-E69F-84EC-C7BC-B8FF6B1AC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64969E5-5507-BF56-05FB-9E244D7F2F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D5767E1-63B2-80CB-FC12-7D2D3087B4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62EED3E-885C-22AB-E533-405D70441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37F9B-C399-413C-AE93-D934CF758A6C}" type="datetimeFigureOut">
              <a:rPr lang="de-DE" smtClean="0"/>
              <a:t>23.10.2025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9E5C7F8-0BE3-747A-D7E1-BF89ABC5B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CAE7D3E-B41D-9C67-E5F0-6E146EEE3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49D1-873C-407C-A877-B50E764DBC8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3285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BEDD90-B254-06BC-BD68-22B245C3E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004AD4EC-991D-D3CF-DB8C-9C5A6FFD7B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AF1FF40-32EA-CF2C-CDA1-2948AA7DAB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534F8BE-F0A3-6F05-F5BF-9DC9EB4DD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37F9B-C399-413C-AE93-D934CF758A6C}" type="datetimeFigureOut">
              <a:rPr lang="de-DE" smtClean="0"/>
              <a:t>23.10.2025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4B9322A-6780-C907-97CE-BFB0599F8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904649F-2873-38E3-0FF9-9E79E2F29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49D1-873C-407C-A877-B50E764DBC8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9234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74A682D-4393-E734-5D5F-20847C08B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1D4B82B-A99A-D997-41A8-087B7447EC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794F36A-481F-B674-07E1-EA2DF00B75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37F9B-C399-413C-AE93-D934CF758A6C}" type="datetimeFigureOut">
              <a:rPr lang="de-DE" smtClean="0"/>
              <a:t>23.10.2025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92F62EC-EE35-9B85-C593-837A608C8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BAE839-AA5E-690C-AEE5-A37534B0E3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049D1-873C-407C-A877-B50E764DBC8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4845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jpeg"/><Relationship Id="rId2" Type="http://schemas.openxmlformats.org/officeDocument/2006/relationships/hyperlink" Target="https://www.estc-conference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3.png"/><Relationship Id="rId7" Type="http://schemas.openxmlformats.org/officeDocument/2006/relationships/image" Target="../media/image23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18.pn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draußen, Himmel, Gebäude, Wasser enthält.&#10;&#10;Automatisch generierte Beschreibung">
            <a:extLst>
              <a:ext uri="{FF2B5EF4-FFF2-40B4-BE49-F238E27FC236}">
                <a16:creationId xmlns:a16="http://schemas.microsoft.com/office/drawing/2014/main" id="{9146647C-C325-4A7B-ACEC-C3022157F3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75"/>
          <a:stretch/>
        </p:blipFill>
        <p:spPr>
          <a:xfrm>
            <a:off x="1602853" y="0"/>
            <a:ext cx="10589148" cy="5974053"/>
          </a:xfrm>
          <a:prstGeom prst="rect">
            <a:avLst/>
          </a:prstGeom>
        </p:spPr>
      </p:pic>
      <p:sp>
        <p:nvSpPr>
          <p:cNvPr id="10" name="Rectangle 9" hidden="1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accent1">
                  <a:lumMod val="50000"/>
                </a:schemeClr>
              </a:gs>
              <a:gs pos="33000">
                <a:schemeClr val="tx1">
                  <a:alpha val="64000"/>
                </a:schemeClr>
              </a:gs>
              <a:gs pos="0">
                <a:schemeClr val="tx1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13F4D2A-4680-3242-A8AD-85465287B9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0" y="1122363"/>
            <a:ext cx="5694219" cy="3204134"/>
          </a:xfrm>
        </p:spPr>
        <p:txBody>
          <a:bodyPr anchor="b">
            <a:normAutofit/>
          </a:bodyPr>
          <a:lstStyle/>
          <a:p>
            <a:pPr algn="l"/>
            <a:r>
              <a:rPr lang="de-DE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IEEE ESTC 2026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56B066C-6798-E4E2-6D4D-6EACC95A47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>
            <a:normAutofit fontScale="92500"/>
          </a:bodyPr>
          <a:lstStyle/>
          <a:p>
            <a:pPr algn="l"/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SEPTEMBER 09 - 11,  2026</a:t>
            </a:r>
          </a:p>
          <a:p>
            <a:pPr algn="l"/>
            <a:r>
              <a:rPr lang="de-DE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HELSINKI, FINLAND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5A3F479-0D09-DCB6-336B-41C36087C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35" y="2606889"/>
            <a:ext cx="2047875" cy="619125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5387FB60-339B-FA44-D5E2-65A8545BCFC0}"/>
              </a:ext>
            </a:extLst>
          </p:cNvPr>
          <p:cNvSpPr/>
          <p:nvPr/>
        </p:nvSpPr>
        <p:spPr>
          <a:xfrm>
            <a:off x="0" y="6029739"/>
            <a:ext cx="12192000" cy="828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3FAA5D3-D3EE-9947-E2B9-FC6CF6886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6211887"/>
            <a:ext cx="1556161" cy="51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BCC14C8A-0007-BAB6-EF06-95D564404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699" y="6175720"/>
            <a:ext cx="1518511" cy="60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CE7C9D1B-13BE-91FC-62A7-E740A1E07F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191" y="6175720"/>
            <a:ext cx="1016909" cy="63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690E5AF7-F7BC-5994-26E6-AD118558F1E1}"/>
              </a:ext>
            </a:extLst>
          </p:cNvPr>
          <p:cNvSpPr/>
          <p:nvPr/>
        </p:nvSpPr>
        <p:spPr>
          <a:xfrm>
            <a:off x="-58366" y="5979268"/>
            <a:ext cx="12250366" cy="965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7397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3ECBE1F1-D69B-4AFA-ABD5-8E41720EF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03A6265-E10C-4B85-9C20-E75FCAF9C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0197" y="-1"/>
            <a:ext cx="6781802" cy="2286000"/>
          </a:xfrm>
          <a:prstGeom prst="rect">
            <a:avLst/>
          </a:prstGeom>
          <a:ln>
            <a:noFill/>
          </a:ln>
          <a:effectLst>
            <a:outerShdw blurRad="355600" dist="152400" sx="95000" sy="95000" algn="t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8F4CC1F-ACF2-BB89-F6F2-91107F9D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317" y="405685"/>
            <a:ext cx="5464968" cy="1559301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Arial" panose="020B0604020202020204" pitchFamily="34" charset="0"/>
                <a:cs typeface="Arial" panose="020B0604020202020204" pitchFamily="34" charset="0"/>
              </a:rPr>
              <a:t>Outline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C023560-B504-E80A-1C56-BE0E9267C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317" y="2490590"/>
            <a:ext cx="5247340" cy="3337641"/>
          </a:xfrm>
        </p:spPr>
        <p:txBody>
          <a:bodyPr anchor="ctr">
            <a:normAutofit fontScale="92500" lnSpcReduction="10000"/>
          </a:bodyPr>
          <a:lstStyle/>
          <a:p>
            <a:r>
              <a:rPr lang="de-DE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Professional Development Courses</a:t>
            </a:r>
          </a:p>
          <a:p>
            <a:r>
              <a:rPr lang="de-DE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Oral and </a:t>
            </a:r>
            <a:r>
              <a:rPr lang="de-DE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poster</a:t>
            </a:r>
            <a:r>
              <a:rPr lang="de-DE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 </a:t>
            </a:r>
            <a:r>
              <a:rPr lang="de-DE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presentations</a:t>
            </a:r>
            <a:r>
              <a:rPr lang="de-DE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, </a:t>
            </a:r>
            <a:r>
              <a:rPr lang="de-DE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papers</a:t>
            </a:r>
            <a:r>
              <a:rPr lang="de-DE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 </a:t>
            </a:r>
            <a:r>
              <a:rPr lang="de-DE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published</a:t>
            </a:r>
            <a:r>
              <a:rPr lang="de-DE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 in IEEE </a:t>
            </a:r>
            <a:r>
              <a:rPr lang="de-DE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Xplore</a:t>
            </a:r>
            <a:r>
              <a:rPr lang="de-DE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 </a:t>
            </a:r>
            <a:r>
              <a:rPr lang="de-DE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database</a:t>
            </a:r>
            <a:endParaRPr lang="de-DE"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r>
              <a:rPr lang="de-DE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Exciting</a:t>
            </a:r>
            <a:r>
              <a:rPr lang="de-DE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 </a:t>
            </a:r>
            <a:r>
              <a:rPr lang="de-DE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exhibition</a:t>
            </a:r>
            <a:r>
              <a:rPr lang="de-DE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 &amp; </a:t>
            </a:r>
            <a:r>
              <a:rPr lang="de-DE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sponsorship</a:t>
            </a:r>
            <a:r>
              <a:rPr lang="de-DE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 </a:t>
            </a:r>
            <a:r>
              <a:rPr lang="de-DE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opportunities</a:t>
            </a:r>
          </a:p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Networking events</a:t>
            </a:r>
            <a:br>
              <a:rPr lang="en-US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400"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5C2066EF-C424-44A4-08D8-C04F8E0E300A}"/>
              </a:ext>
            </a:extLst>
          </p:cNvPr>
          <p:cNvSpPr/>
          <p:nvPr/>
        </p:nvSpPr>
        <p:spPr>
          <a:xfrm>
            <a:off x="0" y="6029739"/>
            <a:ext cx="12192000" cy="828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C6A50C27-1E4A-8A72-33A6-AB13DD86EC32}"/>
              </a:ext>
            </a:extLst>
          </p:cNvPr>
          <p:cNvSpPr/>
          <p:nvPr/>
        </p:nvSpPr>
        <p:spPr>
          <a:xfrm>
            <a:off x="-58366" y="5979268"/>
            <a:ext cx="12250366" cy="965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 descr="Ein Bild, das Text, Schrift, Screenshot, Zahl enthält.&#10;&#10;Automatisch generierte Beschreibung">
            <a:extLst>
              <a:ext uri="{FF2B5EF4-FFF2-40B4-BE49-F238E27FC236}">
                <a16:creationId xmlns:a16="http://schemas.microsoft.com/office/drawing/2014/main" id="{ECFA5B12-1DCA-6BBA-368F-1D7D3725C2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82" y="248219"/>
            <a:ext cx="1785089" cy="533933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1B4DDBED-312E-E4CE-0D89-36B8FEA759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6211887"/>
            <a:ext cx="1556161" cy="51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B683A416-A33E-A2E1-E143-16999817D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699" y="6175720"/>
            <a:ext cx="1518511" cy="60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12D5079C-262B-6881-C6C4-96D7690752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191" y="6175720"/>
            <a:ext cx="1016909" cy="63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microchip - Lizenzfrei Blau Stock-Foto">
            <a:extLst>
              <a:ext uri="{FF2B5EF4-FFF2-40B4-BE49-F238E27FC236}">
                <a16:creationId xmlns:a16="http://schemas.microsoft.com/office/drawing/2014/main" id="{1D73ECF6-C1FC-4929-A0B5-3668C1A45B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24" b="8105"/>
          <a:stretch/>
        </p:blipFill>
        <p:spPr bwMode="auto">
          <a:xfrm>
            <a:off x="0" y="931"/>
            <a:ext cx="5703531" cy="597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845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3ECBE1F1-D69B-4AFA-ABD5-8E41720EF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03A6265-E10C-4B85-9C20-E75FCAF9C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0197" y="-1"/>
            <a:ext cx="6781802" cy="2286000"/>
          </a:xfrm>
          <a:prstGeom prst="rect">
            <a:avLst/>
          </a:prstGeom>
          <a:ln>
            <a:noFill/>
          </a:ln>
          <a:effectLst>
            <a:outerShdw blurRad="355600" dist="152400" sx="95000" sy="95000" algn="t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8F4CC1F-ACF2-BB89-F6F2-91107F9D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362" y="1009722"/>
            <a:ext cx="5464968" cy="1559301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Arial" panose="020B0604020202020204" pitchFamily="34" charset="0"/>
                <a:cs typeface="Arial" panose="020B0604020202020204" pitchFamily="34" charset="0"/>
              </a:rPr>
              <a:t>Topics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C023560-B504-E80A-1C56-BE0E9267C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3641" y="6404984"/>
            <a:ext cx="5247340" cy="3337641"/>
          </a:xfrm>
        </p:spPr>
        <p:txBody>
          <a:bodyPr anchor="ctr">
            <a:normAutofit/>
          </a:bodyPr>
          <a:lstStyle/>
          <a:p>
            <a:pPr rtl="0" fontAlgn="base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104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400" dirty="0"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5C2066EF-C424-44A4-08D8-C04F8E0E300A}"/>
              </a:ext>
            </a:extLst>
          </p:cNvPr>
          <p:cNvSpPr/>
          <p:nvPr/>
        </p:nvSpPr>
        <p:spPr>
          <a:xfrm>
            <a:off x="0" y="6029739"/>
            <a:ext cx="12192000" cy="828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C6A50C27-1E4A-8A72-33A6-AB13DD86EC32}"/>
              </a:ext>
            </a:extLst>
          </p:cNvPr>
          <p:cNvSpPr/>
          <p:nvPr/>
        </p:nvSpPr>
        <p:spPr>
          <a:xfrm>
            <a:off x="-58366" y="5979268"/>
            <a:ext cx="12250366" cy="965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 descr="Ein Bild, das Text, Schrift, Screenshot, Zahl enthält.&#10;&#10;Automatisch generierte Beschreibung">
            <a:extLst>
              <a:ext uri="{FF2B5EF4-FFF2-40B4-BE49-F238E27FC236}">
                <a16:creationId xmlns:a16="http://schemas.microsoft.com/office/drawing/2014/main" id="{ECFA5B12-1DCA-6BBA-368F-1D7D3725C2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62" y="361157"/>
            <a:ext cx="1785089" cy="533933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1B4DDBED-312E-E4CE-0D89-36B8FEA759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6211887"/>
            <a:ext cx="1556161" cy="51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B683A416-A33E-A2E1-E143-16999817D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699" y="6175720"/>
            <a:ext cx="1518511" cy="60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12D5079C-262B-6881-C6C4-96D7690752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191" y="6175720"/>
            <a:ext cx="1016909" cy="63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id="{6C3A3B1F-4974-4C1E-9A8E-3B3B0B0FED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335" y="2394452"/>
            <a:ext cx="5540619" cy="318032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01568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2000" dirty="0" err="1">
                <a:cs typeface="Arial" panose="020B0604020202020204" pitchFamily="34" charset="0"/>
              </a:rPr>
              <a:t>Advanced</a:t>
            </a:r>
            <a:r>
              <a:rPr lang="de-DE" sz="2000" dirty="0">
                <a:cs typeface="Arial" panose="020B0604020202020204" pitchFamily="34" charset="0"/>
              </a:rPr>
              <a:t> </a:t>
            </a:r>
            <a:r>
              <a:rPr lang="de-DE" sz="2000" dirty="0" err="1">
                <a:cs typeface="Arial" panose="020B0604020202020204" pitchFamily="34" charset="0"/>
              </a:rPr>
              <a:t>Packaging</a:t>
            </a:r>
            <a:endParaRPr lang="de-DE" sz="2000" dirty="0">
              <a:cs typeface="Arial" panose="020B0604020202020204" pitchFamily="34" charset="0"/>
            </a:endParaRPr>
          </a:p>
          <a:p>
            <a:pPr marL="171450" marR="0" lvl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Materials </a:t>
            </a:r>
            <a:r>
              <a:rPr kumimoji="0" lang="de-DE" altLang="de-DE" sz="2000" b="0" i="0" u="none" strike="noStrike" cap="none" normalizeH="0" baseline="0" dirty="0" err="1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for</a:t>
            </a: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de-DE" altLang="de-DE" sz="2000" b="0" i="0" u="none" strike="noStrike" cap="none" normalizeH="0" baseline="0" dirty="0" err="1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Interconnects</a:t>
            </a: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 and </a:t>
            </a:r>
            <a:r>
              <a:rPr kumimoji="0" lang="de-DE" altLang="de-DE" sz="2000" b="0" i="0" u="none" strike="noStrike" cap="none" normalizeH="0" baseline="0" dirty="0" err="1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Packaging</a:t>
            </a: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 </a:t>
            </a:r>
          </a:p>
          <a:p>
            <a:pPr marL="171450" marR="0" lvl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de-DE" altLang="de-DE" sz="2000" b="0" i="0" u="none" strike="noStrike" cap="none" normalizeH="0" baseline="0" dirty="0" err="1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Optoelectronic</a:t>
            </a: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 Systems </a:t>
            </a:r>
            <a:r>
              <a:rPr kumimoji="0" lang="de-DE" altLang="de-DE" sz="2000" b="0" i="0" u="none" strike="noStrike" cap="none" normalizeH="0" baseline="0" dirty="0" err="1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Packaging</a:t>
            </a: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 </a:t>
            </a:r>
          </a:p>
          <a:p>
            <a:pPr marL="171450" marR="0" lvl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Assembly and Manufacturing Technologies </a:t>
            </a:r>
          </a:p>
          <a:p>
            <a:pPr marL="171450" marR="0" lvl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Design Tools and Modeling </a:t>
            </a:r>
          </a:p>
          <a:p>
            <a:pPr marL="171450" marR="0" lvl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Power Electronics System </a:t>
            </a:r>
            <a:r>
              <a:rPr kumimoji="0" lang="de-DE" altLang="de-DE" sz="2000" b="0" i="0" u="none" strike="noStrike" cap="none" normalizeH="0" baseline="0" dirty="0" err="1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Packaging</a:t>
            </a: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 </a:t>
            </a:r>
          </a:p>
          <a:p>
            <a:pPr marL="171450" marR="0" lvl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de-DE" altLang="de-DE" sz="2000" b="0" i="0" u="none" strike="noStrike" cap="none" normalizeH="0" baseline="0" dirty="0" err="1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Reliability</a:t>
            </a: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de-DE" altLang="de-DE" sz="2000" b="0" i="0" u="none" strike="noStrike" cap="none" normalizeH="0" baseline="0" dirty="0" err="1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of</a:t>
            </a: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 Electronic Devices and Systems </a:t>
            </a:r>
          </a:p>
          <a:p>
            <a:pPr marL="171450" marR="0" lvl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de-DE" altLang="de-DE" sz="2000" b="0" i="0" u="none" strike="noStrike" cap="none" normalizeH="0" baseline="0" dirty="0" err="1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Advanced</a:t>
            </a: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 Technologies </a:t>
            </a:r>
            <a:r>
              <a:rPr kumimoji="0" lang="de-DE" altLang="de-DE" sz="2000" b="0" i="0" u="none" strike="noStrike" cap="none" normalizeH="0" baseline="0" dirty="0" err="1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for</a:t>
            </a: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 Emerging Systems </a:t>
            </a:r>
          </a:p>
          <a:p>
            <a:pPr marL="171450" marR="0" lvl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Flexible, Printed and Hybrid Electronics </a:t>
            </a:r>
          </a:p>
          <a:p>
            <a:pPr marL="171450" marR="0" lvl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RF, mm-</a:t>
            </a:r>
            <a:r>
              <a:rPr kumimoji="0" lang="de-DE" altLang="de-DE" sz="2000" b="0" i="0" u="none" strike="noStrike" cap="none" normalizeH="0" baseline="0" dirty="0" err="1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wave</a:t>
            </a: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 and </a:t>
            </a:r>
            <a:r>
              <a:rPr kumimoji="0" lang="de-DE" altLang="de-DE" sz="2000" b="0" i="0" u="none" strike="noStrike" cap="none" normalizeH="0" baseline="0" dirty="0" err="1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THz</a:t>
            </a: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 Systems </a:t>
            </a:r>
            <a:r>
              <a:rPr kumimoji="0" lang="de-DE" altLang="de-DE" sz="2000" b="0" i="0" u="none" strike="noStrike" cap="none" normalizeH="0" baseline="0" dirty="0" err="1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Packaging</a:t>
            </a:r>
            <a:r>
              <a:rPr kumimoji="0" lang="de-DE" altLang="de-DE" sz="20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123" name="Picture 3" descr="System Motherboard, computer und Elektronik-Hintergrund - Lizenzfrei 2015 Stock-Foto">
            <a:extLst>
              <a:ext uri="{FF2B5EF4-FFF2-40B4-BE49-F238E27FC236}">
                <a16:creationId xmlns:a16="http://schemas.microsoft.com/office/drawing/2014/main" id="{C370E0C1-F340-408B-90D4-F397D77B61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" r="39320" b="3998"/>
          <a:stretch/>
        </p:blipFill>
        <p:spPr bwMode="auto">
          <a:xfrm>
            <a:off x="6303256" y="30911"/>
            <a:ext cx="5918433" cy="592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1731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BFFC41-8C95-62DD-033F-195977043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Organizing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Committee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369C9E4-277C-1629-5F81-1DC35DF875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87398" y="4350337"/>
            <a:ext cx="2282687" cy="17573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de-DE" sz="20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Grace O’Malley</a:t>
            </a:r>
          </a:p>
          <a:p>
            <a:pPr marL="0" indent="0">
              <a:buNone/>
            </a:pPr>
            <a:r>
              <a:rPr lang="de-DE" sz="18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Program</a:t>
            </a:r>
            <a:r>
              <a:rPr lang="de-DE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Chair</a:t>
            </a:r>
          </a:p>
          <a:p>
            <a:pPr marL="0" indent="0">
              <a:buNone/>
            </a:pP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de-DE" sz="18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NEMI</a:t>
            </a:r>
            <a:r>
              <a:rPr lang="de-DE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8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Ireland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Inhaltsplatzhalter 3">
            <a:extLst>
              <a:ext uri="{FF2B5EF4-FFF2-40B4-BE49-F238E27FC236}">
                <a16:creationId xmlns:a16="http://schemas.microsoft.com/office/drawing/2014/main" id="{E5042C91-B668-3641-4039-F40F18BB3F14}"/>
              </a:ext>
            </a:extLst>
          </p:cNvPr>
          <p:cNvSpPr txBox="1">
            <a:spLocks/>
          </p:cNvSpPr>
          <p:nvPr/>
        </p:nvSpPr>
        <p:spPr>
          <a:xfrm>
            <a:off x="417101" y="4352888"/>
            <a:ext cx="2796832" cy="179097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Toni Mattila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General Chair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Business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Finland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Finland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nhaltsplatzhalter 6">
            <a:extLst>
              <a:ext uri="{FF2B5EF4-FFF2-40B4-BE49-F238E27FC236}">
                <a16:creationId xmlns:a16="http://schemas.microsoft.com/office/drawing/2014/main" id="{358AEDD0-ADDC-CDA8-45C4-1847FAF12C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28" t="231" r="28630" b="-231"/>
          <a:stretch/>
        </p:blipFill>
        <p:spPr>
          <a:xfrm>
            <a:off x="570057" y="1826727"/>
            <a:ext cx="1497729" cy="2251795"/>
          </a:xfrm>
          <a:prstGeom prst="rect">
            <a:avLst/>
          </a:prstGeom>
        </p:spPr>
      </p:pic>
      <p:sp>
        <p:nvSpPr>
          <p:cNvPr id="10" name="Inhaltsplatzhalter 3">
            <a:extLst>
              <a:ext uri="{FF2B5EF4-FFF2-40B4-BE49-F238E27FC236}">
                <a16:creationId xmlns:a16="http://schemas.microsoft.com/office/drawing/2014/main" id="{E142B075-92AC-E2DB-5CF0-3C4CCF5DF79A}"/>
              </a:ext>
            </a:extLst>
          </p:cNvPr>
          <p:cNvSpPr txBox="1">
            <a:spLocks/>
          </p:cNvSpPr>
          <p:nvPr/>
        </p:nvSpPr>
        <p:spPr>
          <a:xfrm>
            <a:off x="6299945" y="4414397"/>
            <a:ext cx="1957155" cy="17573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Thomas Zerna</a:t>
            </a:r>
          </a:p>
          <a:p>
            <a:pPr marL="0" indent="0">
              <a:buNone/>
            </a:pP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Finance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Chair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TU Dresden, Germany</a:t>
            </a:r>
          </a:p>
        </p:txBody>
      </p:sp>
      <p:pic>
        <p:nvPicPr>
          <p:cNvPr id="11" name="Inhaltsplatzhalter 6">
            <a:extLst>
              <a:ext uri="{FF2B5EF4-FFF2-40B4-BE49-F238E27FC236}">
                <a16:creationId xmlns:a16="http://schemas.microsoft.com/office/drawing/2014/main" id="{CBBC44D8-1925-A035-A4C4-2D62AC1A46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2" t="116" r="45986" b="-116"/>
          <a:stretch/>
        </p:blipFill>
        <p:spPr>
          <a:xfrm>
            <a:off x="6412810" y="1926645"/>
            <a:ext cx="1497729" cy="2251795"/>
          </a:xfrm>
          <a:prstGeom prst="rect">
            <a:avLst/>
          </a:prstGeom>
        </p:spPr>
      </p:pic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2EABE0DD-C898-2BD3-1CF4-BB59D8479A7B}"/>
              </a:ext>
            </a:extLst>
          </p:cNvPr>
          <p:cNvSpPr txBox="1">
            <a:spLocks/>
          </p:cNvSpPr>
          <p:nvPr/>
        </p:nvSpPr>
        <p:spPr>
          <a:xfrm>
            <a:off x="8886960" y="4414397"/>
            <a:ext cx="2675180" cy="17573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Steffen Kröhnert</a:t>
            </a:r>
          </a:p>
          <a:p>
            <a:pPr marL="0" indent="0">
              <a:buNone/>
            </a:pP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Exhibition &amp; Sponsoring</a:t>
            </a:r>
          </a:p>
          <a:p>
            <a:pPr marL="0" indent="0">
              <a:buNone/>
            </a:pP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ESPAT-Consulting, Germany</a:t>
            </a:r>
            <a:endParaRPr lang="de-DE" sz="1800" dirty="0" err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Inhaltsplatzhalter 6">
            <a:extLst>
              <a:ext uri="{FF2B5EF4-FFF2-40B4-BE49-F238E27FC236}">
                <a16:creationId xmlns:a16="http://schemas.microsoft.com/office/drawing/2014/main" id="{9024EC75-CF81-1049-4E67-17D53A4CE2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" r="67"/>
          <a:stretch/>
        </p:blipFill>
        <p:spPr>
          <a:xfrm>
            <a:off x="9261991" y="1926645"/>
            <a:ext cx="1497729" cy="2251795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EDB5C56E-660D-C4CF-E636-34BC445C2771}"/>
              </a:ext>
            </a:extLst>
          </p:cNvPr>
          <p:cNvSpPr/>
          <p:nvPr/>
        </p:nvSpPr>
        <p:spPr>
          <a:xfrm>
            <a:off x="0" y="6050364"/>
            <a:ext cx="12192000" cy="875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0FAD4CB-E5ED-AAF8-5638-15325CCB309C}"/>
              </a:ext>
            </a:extLst>
          </p:cNvPr>
          <p:cNvSpPr/>
          <p:nvPr/>
        </p:nvSpPr>
        <p:spPr>
          <a:xfrm>
            <a:off x="-58366" y="5979268"/>
            <a:ext cx="12250366" cy="965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Grafik 16" descr="Ein Bild, das Text, Schrift, Screenshot, Zahl enthält.&#10;&#10;Automatisch generierte Beschreibung">
            <a:extLst>
              <a:ext uri="{FF2B5EF4-FFF2-40B4-BE49-F238E27FC236}">
                <a16:creationId xmlns:a16="http://schemas.microsoft.com/office/drawing/2014/main" id="{43FE69C4-9DC4-37D1-2AB2-202F6EAB03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82" y="248219"/>
            <a:ext cx="1785089" cy="533933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1A8A8522-96DA-B9F5-8549-E9D5A5E96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6211887"/>
            <a:ext cx="1556161" cy="51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>
            <a:extLst>
              <a:ext uri="{FF2B5EF4-FFF2-40B4-BE49-F238E27FC236}">
                <a16:creationId xmlns:a16="http://schemas.microsoft.com/office/drawing/2014/main" id="{EC9947A6-F741-F4A9-ADE7-162E139B3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699" y="6175720"/>
            <a:ext cx="1518511" cy="60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>
            <a:extLst>
              <a:ext uri="{FF2B5EF4-FFF2-40B4-BE49-F238E27FC236}">
                <a16:creationId xmlns:a16="http://schemas.microsoft.com/office/drawing/2014/main" id="{E67AFB3C-224B-C5EC-8A27-0F75FB644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191" y="6175720"/>
            <a:ext cx="1016909" cy="63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0B5661C-5C07-4675-BA61-A69C5C26ED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6" r="7900"/>
          <a:stretch/>
        </p:blipFill>
        <p:spPr bwMode="auto">
          <a:xfrm>
            <a:off x="3528324" y="1835200"/>
            <a:ext cx="1497729" cy="2259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733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DC2B929-99EE-2992-8EC5-4CC064203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0" y="762001"/>
            <a:ext cx="5334197" cy="170824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/>
              <a:t>Conference Venue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FA46652-80CF-CFC0-4C7C-567D494ECF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1800" y="2288483"/>
            <a:ext cx="6113410" cy="376983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Finlandia Hall</a:t>
            </a:r>
          </a:p>
          <a:p>
            <a:r>
              <a:rPr lang="en-US" dirty="0"/>
              <a:t>Iconic conference and event venue in central Helsinki</a:t>
            </a: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C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lose to the main train station</a:t>
            </a: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Multiple hotels close by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01F81E3-8ED8-258F-0617-320124544CA9}"/>
              </a:ext>
            </a:extLst>
          </p:cNvPr>
          <p:cNvSpPr/>
          <p:nvPr/>
        </p:nvSpPr>
        <p:spPr>
          <a:xfrm>
            <a:off x="0" y="6029739"/>
            <a:ext cx="12192000" cy="828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B254CFFE-0279-91D5-D380-AB5CEFF3E94E}"/>
              </a:ext>
            </a:extLst>
          </p:cNvPr>
          <p:cNvSpPr/>
          <p:nvPr/>
        </p:nvSpPr>
        <p:spPr>
          <a:xfrm>
            <a:off x="-58366" y="5979268"/>
            <a:ext cx="12250366" cy="965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 descr="Ein Bild, das Text, Schrift, Screenshot, Zahl enthält.&#10;&#10;Automatisch generierte Beschreibung">
            <a:extLst>
              <a:ext uri="{FF2B5EF4-FFF2-40B4-BE49-F238E27FC236}">
                <a16:creationId xmlns:a16="http://schemas.microsoft.com/office/drawing/2014/main" id="{2574D3DD-7B33-9D31-1B2B-19E0E8F4F3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38" y="248219"/>
            <a:ext cx="1785089" cy="533933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AC1988DD-029F-8D7F-AA07-A61F5714D6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6211887"/>
            <a:ext cx="1556161" cy="51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9FAB47CF-2746-7485-B021-A5A7F4653F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699" y="6175720"/>
            <a:ext cx="1518511" cy="60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B119E692-8B73-B11E-777B-13E452FEB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191" y="6175720"/>
            <a:ext cx="1016909" cy="63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Finlandia Hall – Docomomo Suomi Finland / English">
            <a:extLst>
              <a:ext uri="{FF2B5EF4-FFF2-40B4-BE49-F238E27FC236}">
                <a16:creationId xmlns:a16="http://schemas.microsoft.com/office/drawing/2014/main" id="{C88A4959-8018-42EE-82E6-D62F51311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680" y="3069575"/>
            <a:ext cx="4305320" cy="2884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Finlandia Hall - Visit Alvar Aalto">
            <a:extLst>
              <a:ext uri="{FF2B5EF4-FFF2-40B4-BE49-F238E27FC236}">
                <a16:creationId xmlns:a16="http://schemas.microsoft.com/office/drawing/2014/main" id="{D695860F-D4F3-4504-B30A-F661132005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680" y="68770"/>
            <a:ext cx="4305320" cy="293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546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3ECBE1F1-D69B-4AFA-ABD5-8E41720EF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03A6265-E10C-4B85-9C20-E75FCAF9C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0197" y="-1"/>
            <a:ext cx="6781802" cy="2286000"/>
          </a:xfrm>
          <a:prstGeom prst="rect">
            <a:avLst/>
          </a:prstGeom>
          <a:ln>
            <a:noFill/>
          </a:ln>
          <a:effectLst>
            <a:outerShdw blurRad="355600" dist="152400" sx="95000" sy="95000" algn="t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8F4CC1F-ACF2-BB89-F6F2-91107F9D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317" y="405685"/>
            <a:ext cx="5464968" cy="1559301"/>
          </a:xfrm>
        </p:spPr>
        <p:txBody>
          <a:bodyPr>
            <a:normAutofit/>
          </a:bodyPr>
          <a:lstStyle/>
          <a:p>
            <a:r>
              <a:rPr lang="de-DE" sz="4000" dirty="0" err="1">
                <a:latin typeface="Arial" panose="020B0604020202020204" pitchFamily="34" charset="0"/>
                <a:cs typeface="Arial" panose="020B0604020202020204" pitchFamily="34" charset="0"/>
              </a:rPr>
              <a:t>Important</a:t>
            </a:r>
            <a:r>
              <a:rPr lang="de-DE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dirty="0" err="1">
                <a:latin typeface="Arial" panose="020B0604020202020204" pitchFamily="34" charset="0"/>
                <a:cs typeface="Arial" panose="020B0604020202020204" pitchFamily="34" charset="0"/>
              </a:rPr>
              <a:t>Figures</a:t>
            </a:r>
            <a:endParaRPr lang="de-DE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C023560-B504-E80A-1C56-BE0E9267C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317" y="2289437"/>
            <a:ext cx="5876754" cy="3477119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Oral &amp; Poster Presentations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Keynote Talks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PDCs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HIR Workshop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Special Sessions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Panel Discussion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  <a:hlinkClick r:id="rId2"/>
              </a:rPr>
              <a:t>https://www.estc-conference.net/</a:t>
            </a:r>
            <a:r>
              <a:rPr lang="en-US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E67B2B80-9732-DC2F-58A1-CB8BD528B2A9}"/>
              </a:ext>
            </a:extLst>
          </p:cNvPr>
          <p:cNvSpPr/>
          <p:nvPr/>
        </p:nvSpPr>
        <p:spPr>
          <a:xfrm>
            <a:off x="0" y="6029739"/>
            <a:ext cx="12192000" cy="828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664BD40B-E39F-F53C-9D88-E7C24A9F469C}"/>
              </a:ext>
            </a:extLst>
          </p:cNvPr>
          <p:cNvSpPr/>
          <p:nvPr/>
        </p:nvSpPr>
        <p:spPr>
          <a:xfrm>
            <a:off x="-58366" y="5979268"/>
            <a:ext cx="12250366" cy="965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2" descr="Ein Bild, das Text, Schrift, Screenshot, Zahl enthält.&#10;&#10;Automatisch generierte Beschreibung">
            <a:extLst>
              <a:ext uri="{FF2B5EF4-FFF2-40B4-BE49-F238E27FC236}">
                <a16:creationId xmlns:a16="http://schemas.microsoft.com/office/drawing/2014/main" id="{36ED11EB-43BC-9501-FD8A-140E54FA3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82" y="248219"/>
            <a:ext cx="1785089" cy="533933"/>
          </a:xfrm>
          <a:prstGeom prst="rect">
            <a:avLst/>
          </a:prstGeom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0504F08C-AF00-7B77-B386-03220C04DE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6211887"/>
            <a:ext cx="1556161" cy="51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id="{4CD0467E-D46B-79EC-14FA-491A1007DF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699" y="6175720"/>
            <a:ext cx="1518511" cy="60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41AF4CB4-4FA4-881F-587A-22B83B5F2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191" y="6175720"/>
            <a:ext cx="1016909" cy="63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Leiterplatte - Lizenzfrei Abstrakt Stock-Foto">
            <a:extLst>
              <a:ext uri="{FF2B5EF4-FFF2-40B4-BE49-F238E27FC236}">
                <a16:creationId xmlns:a16="http://schemas.microsoft.com/office/drawing/2014/main" id="{16DFEEBF-1835-4294-956E-546B56B4FF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9" r="39672"/>
          <a:stretch/>
        </p:blipFill>
        <p:spPr bwMode="auto">
          <a:xfrm>
            <a:off x="0" y="-25237"/>
            <a:ext cx="5356699" cy="597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76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DC2B929-99EE-2992-8EC5-4CC064203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0" y="762001"/>
            <a:ext cx="5334197" cy="170824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/>
              <a:t>Exhibition &amp; Sponsoring Opportunities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FA46652-80CF-CFC0-4C7C-567D494ECF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1800" y="2288483"/>
            <a:ext cx="5662765" cy="376983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Present your products and services to more than 350 experts from all over the world</a:t>
            </a:r>
          </a:p>
          <a:p>
            <a:r>
              <a:rPr lang="en-US" dirty="0"/>
              <a:t>Give your company strong visibility by sponsoring IEEE ESTC 2026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6EE4E0E-5CA2-435A-F328-34B201CFBCA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2" t="-158" r="16531" b="156"/>
          <a:stretch/>
        </p:blipFill>
        <p:spPr bwMode="auto">
          <a:xfrm>
            <a:off x="6857797" y="-10886"/>
            <a:ext cx="5334204" cy="6868886"/>
          </a:xfrm>
          <a:prstGeom prst="rect">
            <a:avLst/>
          </a:prstGeom>
          <a:noFill/>
          <a:effectLst>
            <a:outerShdw blurRad="127000" dist="50800" dir="10800000" sx="99000" sy="99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D01F81E3-8ED8-258F-0617-320124544CA9}"/>
              </a:ext>
            </a:extLst>
          </p:cNvPr>
          <p:cNvSpPr/>
          <p:nvPr/>
        </p:nvSpPr>
        <p:spPr>
          <a:xfrm>
            <a:off x="0" y="6029739"/>
            <a:ext cx="12192000" cy="828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B254CFFE-0279-91D5-D380-AB5CEFF3E94E}"/>
              </a:ext>
            </a:extLst>
          </p:cNvPr>
          <p:cNvSpPr/>
          <p:nvPr/>
        </p:nvSpPr>
        <p:spPr>
          <a:xfrm>
            <a:off x="-58366" y="5979268"/>
            <a:ext cx="12250366" cy="965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 descr="Ein Bild, das Text, Schrift, Screenshot, Zahl enthält.&#10;&#10;Automatisch generierte Beschreibung">
            <a:extLst>
              <a:ext uri="{FF2B5EF4-FFF2-40B4-BE49-F238E27FC236}">
                <a16:creationId xmlns:a16="http://schemas.microsoft.com/office/drawing/2014/main" id="{2574D3DD-7B33-9D31-1B2B-19E0E8F4F3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91" y="228068"/>
            <a:ext cx="1785089" cy="533933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AC1988DD-029F-8D7F-AA07-A61F5714D6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6211887"/>
            <a:ext cx="1556161" cy="51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9FAB47CF-2746-7485-B021-A5A7F4653F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699" y="6175720"/>
            <a:ext cx="1518511" cy="60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B119E692-8B73-B11E-777B-13E452FEB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191" y="6175720"/>
            <a:ext cx="1016909" cy="63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526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F4CC1F-ACF2-BB89-F6F2-91107F9D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317" y="892063"/>
            <a:ext cx="5464968" cy="1559301"/>
          </a:xfrm>
        </p:spPr>
        <p:txBody>
          <a:bodyPr>
            <a:normAutofit/>
          </a:bodyPr>
          <a:lstStyle/>
          <a:p>
            <a:r>
              <a:rPr lang="de-DE" sz="4000" dirty="0" err="1">
                <a:latin typeface="Arial" panose="020B0604020202020204" pitchFamily="34" charset="0"/>
                <a:cs typeface="Arial" panose="020B0604020202020204" pitchFamily="34" charset="0"/>
              </a:rPr>
              <a:t>Important</a:t>
            </a:r>
            <a:r>
              <a:rPr lang="de-DE" sz="4000" dirty="0">
                <a:latin typeface="Arial" panose="020B0604020202020204" pitchFamily="34" charset="0"/>
                <a:cs typeface="Arial" panose="020B0604020202020204" pitchFamily="34" charset="0"/>
              </a:rPr>
              <a:t> Dates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C023560-B504-E80A-1C56-BE0E9267C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317" y="2289437"/>
            <a:ext cx="5247340" cy="3477119"/>
          </a:xfrm>
        </p:spPr>
        <p:txBody>
          <a:bodyPr anchor="ctr">
            <a:noAutofit/>
          </a:bodyPr>
          <a:lstStyle/>
          <a:p>
            <a:pPr fontAlgn="base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de-DE" sz="2400" b="1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Abstract </a:t>
            </a:r>
            <a:r>
              <a:rPr lang="de-DE" sz="2400" b="1" dirty="0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submission</a:t>
            </a:r>
            <a:r>
              <a:rPr lang="de-DE" sz="2400" b="1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 </a:t>
            </a:r>
            <a:r>
              <a:rPr lang="de-DE" sz="2400" b="1" dirty="0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opens</a:t>
            </a:r>
            <a:r>
              <a:rPr lang="de-DE" sz="2400" b="1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:</a:t>
            </a:r>
            <a:br>
              <a:rPr lang="de-DE" sz="2400" b="1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</a:br>
            <a:r>
              <a:rPr lang="de-DE" sz="2400" b="1" dirty="0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December</a:t>
            </a:r>
            <a:r>
              <a:rPr lang="de-DE" sz="2400" b="1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 1, 2025</a:t>
            </a:r>
            <a:endParaRPr lang="de-DE" sz="2400" b="1" dirty="0">
              <a:solidFill>
                <a:srgbClr val="FF0000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de-DE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Abstract </a:t>
            </a:r>
            <a:r>
              <a:rPr lang="de-DE" sz="2400" dirty="0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submission</a:t>
            </a:r>
            <a:r>
              <a:rPr lang="de-DE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 </a:t>
            </a:r>
            <a:r>
              <a:rPr lang="de-DE" sz="2400" dirty="0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deadline</a:t>
            </a:r>
            <a:r>
              <a:rPr lang="de-DE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: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March 1, 2026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de-DE" sz="2400" dirty="0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Notification</a:t>
            </a:r>
            <a:r>
              <a:rPr lang="de-DE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 of </a:t>
            </a:r>
            <a:r>
              <a:rPr lang="de-DE" sz="2400" dirty="0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acceptance</a:t>
            </a:r>
            <a:br>
              <a:rPr lang="de-DE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April 5, 2026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de-DE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Paper </a:t>
            </a:r>
            <a:r>
              <a:rPr lang="de-DE" sz="2400" dirty="0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submission</a:t>
            </a:r>
            <a:r>
              <a:rPr lang="de-DE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 </a:t>
            </a:r>
            <a:r>
              <a:rPr lang="de-DE" sz="2400" dirty="0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deadline</a:t>
            </a:r>
            <a:br>
              <a:rPr lang="de-DE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May 31, 2026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664BD40B-E39F-F53C-9D88-E7C24A9F469C}"/>
              </a:ext>
            </a:extLst>
          </p:cNvPr>
          <p:cNvSpPr/>
          <p:nvPr/>
        </p:nvSpPr>
        <p:spPr>
          <a:xfrm>
            <a:off x="-58366" y="5979268"/>
            <a:ext cx="12250366" cy="965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Picture 6">
            <a:extLst>
              <a:ext uri="{FF2B5EF4-FFF2-40B4-BE49-F238E27FC236}">
                <a16:creationId xmlns:a16="http://schemas.microsoft.com/office/drawing/2014/main" id="{F6F8EA34-F1E4-4B08-8246-39846648D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055" y="6149803"/>
            <a:ext cx="1016909" cy="63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2D8D9A14-60E8-4B76-9ABE-2273FE562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356" y="6211886"/>
            <a:ext cx="1556161" cy="51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>
            <a:extLst>
              <a:ext uri="{FF2B5EF4-FFF2-40B4-BE49-F238E27FC236}">
                <a16:creationId xmlns:a16="http://schemas.microsoft.com/office/drawing/2014/main" id="{BE7D16AD-C397-41EF-8F6A-B4C148E09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152" y="6177967"/>
            <a:ext cx="1518511" cy="60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Untertitel 2">
            <a:extLst>
              <a:ext uri="{FF2B5EF4-FFF2-40B4-BE49-F238E27FC236}">
                <a16:creationId xmlns:a16="http://schemas.microsoft.com/office/drawing/2014/main" id="{D2F7570F-ADD7-4491-96D3-BC414497FF8C}"/>
              </a:ext>
            </a:extLst>
          </p:cNvPr>
          <p:cNvSpPr txBox="1">
            <a:spLocks/>
          </p:cNvSpPr>
          <p:nvPr/>
        </p:nvSpPr>
        <p:spPr>
          <a:xfrm>
            <a:off x="1157465" y="6337218"/>
            <a:ext cx="1684195" cy="2594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Organized</a:t>
            </a:r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endParaRPr lang="de-DE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Abstrakte, Nahaufnahme von Mainboard elektronische Computer Hintergrund. (Hauptplatine, cpu Motherboard, Mainboard, Hauptplatine, Mobo) - Lizenzfrei Abstrakt Stock-Foto">
            <a:extLst>
              <a:ext uri="{FF2B5EF4-FFF2-40B4-BE49-F238E27FC236}">
                <a16:creationId xmlns:a16="http://schemas.microsoft.com/office/drawing/2014/main" id="{AB6E5EA2-1DE4-4F8C-91BF-7B15DFCD05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66" b="7878"/>
          <a:stretch/>
        </p:blipFill>
        <p:spPr bwMode="auto">
          <a:xfrm>
            <a:off x="3051" y="-61706"/>
            <a:ext cx="5718898" cy="599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7671B6E1-CE99-43AF-92DC-3D2CD46E137B}"/>
              </a:ext>
            </a:extLst>
          </p:cNvPr>
          <p:cNvSpPr/>
          <p:nvPr/>
        </p:nvSpPr>
        <p:spPr>
          <a:xfrm>
            <a:off x="0" y="6029739"/>
            <a:ext cx="12192000" cy="828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9B24D1D6-C056-4129-9627-2D674243B9EE}"/>
              </a:ext>
            </a:extLst>
          </p:cNvPr>
          <p:cNvSpPr/>
          <p:nvPr/>
        </p:nvSpPr>
        <p:spPr>
          <a:xfrm>
            <a:off x="0" y="6029739"/>
            <a:ext cx="12192000" cy="828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BC2EF5E8-9FAE-428F-B93D-3E86F15D537B}"/>
              </a:ext>
            </a:extLst>
          </p:cNvPr>
          <p:cNvSpPr/>
          <p:nvPr/>
        </p:nvSpPr>
        <p:spPr>
          <a:xfrm>
            <a:off x="-58366" y="5979268"/>
            <a:ext cx="12250366" cy="965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6" name="Picture 2">
            <a:extLst>
              <a:ext uri="{FF2B5EF4-FFF2-40B4-BE49-F238E27FC236}">
                <a16:creationId xmlns:a16="http://schemas.microsoft.com/office/drawing/2014/main" id="{96CF9060-213E-4CFA-AD80-576C0274F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6211887"/>
            <a:ext cx="1556161" cy="51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>
            <a:extLst>
              <a:ext uri="{FF2B5EF4-FFF2-40B4-BE49-F238E27FC236}">
                <a16:creationId xmlns:a16="http://schemas.microsoft.com/office/drawing/2014/main" id="{5CA72948-2216-45C5-A6C5-357885268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699" y="6175720"/>
            <a:ext cx="1518511" cy="60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>
            <a:extLst>
              <a:ext uri="{FF2B5EF4-FFF2-40B4-BE49-F238E27FC236}">
                <a16:creationId xmlns:a16="http://schemas.microsoft.com/office/drawing/2014/main" id="{6D8E6000-85BC-498D-9A85-ADD3F87176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191" y="6175720"/>
            <a:ext cx="1016909" cy="63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529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D01F81E3-8ED8-258F-0617-320124544CA9}"/>
              </a:ext>
            </a:extLst>
          </p:cNvPr>
          <p:cNvSpPr/>
          <p:nvPr/>
        </p:nvSpPr>
        <p:spPr>
          <a:xfrm>
            <a:off x="0" y="6029739"/>
            <a:ext cx="12192000" cy="828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B254CFFE-0279-91D5-D380-AB5CEFF3E94E}"/>
              </a:ext>
            </a:extLst>
          </p:cNvPr>
          <p:cNvSpPr/>
          <p:nvPr/>
        </p:nvSpPr>
        <p:spPr>
          <a:xfrm>
            <a:off x="-58366" y="5979268"/>
            <a:ext cx="12250366" cy="965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Picture 6">
            <a:extLst>
              <a:ext uri="{FF2B5EF4-FFF2-40B4-BE49-F238E27FC236}">
                <a16:creationId xmlns:a16="http://schemas.microsoft.com/office/drawing/2014/main" id="{DCF1653D-DC20-4B89-8DB7-CE1E85B49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055" y="6149803"/>
            <a:ext cx="1016909" cy="63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DFA3AE76-4BFA-4556-B561-FBD4D85E2B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356" y="6211886"/>
            <a:ext cx="1556161" cy="51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rafik 15" descr="Ein Bild, das Gebäude, Tisch, Person, Menschen enthält.&#10;&#10;Automatisch generierte Beschreibung">
            <a:extLst>
              <a:ext uri="{FF2B5EF4-FFF2-40B4-BE49-F238E27FC236}">
                <a16:creationId xmlns:a16="http://schemas.microsoft.com/office/drawing/2014/main" id="{89ADD37D-DF4A-4B05-996B-9C0EC0A66C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090"/>
            <a:ext cx="3841215" cy="2562410"/>
          </a:xfrm>
          <a:prstGeom prst="rect">
            <a:avLst/>
          </a:prstGeom>
        </p:spPr>
      </p:pic>
      <p:pic>
        <p:nvPicPr>
          <p:cNvPr id="21" name="Grafik 20" descr="Ein Bild, das Kleidung, Text, Person, Job enthält.&#10;&#10;Automatisch generierte Beschreibung">
            <a:extLst>
              <a:ext uri="{FF2B5EF4-FFF2-40B4-BE49-F238E27FC236}">
                <a16:creationId xmlns:a16="http://schemas.microsoft.com/office/drawing/2014/main" id="{1B55E5CE-3706-4F50-BC85-2B1C0FD933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543" y="0"/>
            <a:ext cx="3732457" cy="2489860"/>
          </a:xfrm>
          <a:prstGeom prst="rect">
            <a:avLst/>
          </a:prstGeom>
        </p:spPr>
      </p:pic>
      <p:pic>
        <p:nvPicPr>
          <p:cNvPr id="23" name="Grafik 22" descr="Ein Bild, das Kleidung, Text, Mann, Person enthält.&#10;&#10;Automatisch generierte Beschreibung">
            <a:extLst>
              <a:ext uri="{FF2B5EF4-FFF2-40B4-BE49-F238E27FC236}">
                <a16:creationId xmlns:a16="http://schemas.microsoft.com/office/drawing/2014/main" id="{0EE56C88-A2A8-4276-BCBA-AAF6A08105F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344" y="-2090"/>
            <a:ext cx="4962199" cy="3308133"/>
          </a:xfrm>
          <a:prstGeom prst="rect">
            <a:avLst/>
          </a:prstGeom>
        </p:spPr>
      </p:pic>
      <p:pic>
        <p:nvPicPr>
          <p:cNvPr id="25" name="Grafik 24" descr="Ein Bild, das Kleidung, Person, Anzug, Mann enthält.&#10;&#10;Automatisch generierte Beschreibung">
            <a:extLst>
              <a:ext uri="{FF2B5EF4-FFF2-40B4-BE49-F238E27FC236}">
                <a16:creationId xmlns:a16="http://schemas.microsoft.com/office/drawing/2014/main" id="{233914EB-F093-44FE-9DDD-D39BEFCDAD1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866" y="2478753"/>
            <a:ext cx="5282905" cy="3525459"/>
          </a:xfrm>
          <a:prstGeom prst="rect">
            <a:avLst/>
          </a:prstGeom>
        </p:spPr>
      </p:pic>
      <p:pic>
        <p:nvPicPr>
          <p:cNvPr id="27" name="Grafik 26" descr="Ein Bild, das Kleidung, Person, Mann, Job enthält.&#10;&#10;Automatisch generierte Beschreibung">
            <a:extLst>
              <a:ext uri="{FF2B5EF4-FFF2-40B4-BE49-F238E27FC236}">
                <a16:creationId xmlns:a16="http://schemas.microsoft.com/office/drawing/2014/main" id="{D48008A6-EED7-44C4-B3BE-B78533568B2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55"/>
          <a:stretch/>
        </p:blipFill>
        <p:spPr>
          <a:xfrm>
            <a:off x="0" y="2460397"/>
            <a:ext cx="3624884" cy="3551032"/>
          </a:xfrm>
          <a:prstGeom prst="rect">
            <a:avLst/>
          </a:prstGeom>
        </p:spPr>
      </p:pic>
      <p:pic>
        <p:nvPicPr>
          <p:cNvPr id="19" name="Grafik 18" descr="Ein Bild, das Kleidung, Person, Fastfood, Frau enthält.&#10;&#10;Automatisch generierte Beschreibung">
            <a:extLst>
              <a:ext uri="{FF2B5EF4-FFF2-40B4-BE49-F238E27FC236}">
                <a16:creationId xmlns:a16="http://schemas.microsoft.com/office/drawing/2014/main" id="{D407AAC4-DFE7-4FCB-A695-3B542DE3EC7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692" y="2460396"/>
            <a:ext cx="5278308" cy="3518872"/>
          </a:xfrm>
          <a:prstGeom prst="rect">
            <a:avLst/>
          </a:prstGeom>
        </p:spPr>
      </p:pic>
      <p:sp>
        <p:nvSpPr>
          <p:cNvPr id="29" name="Untertitel 2">
            <a:extLst>
              <a:ext uri="{FF2B5EF4-FFF2-40B4-BE49-F238E27FC236}">
                <a16:creationId xmlns:a16="http://schemas.microsoft.com/office/drawing/2014/main" id="{C05257C3-6F5E-4E8E-AB47-5F3512580C14}"/>
              </a:ext>
            </a:extLst>
          </p:cNvPr>
          <p:cNvSpPr txBox="1">
            <a:spLocks/>
          </p:cNvSpPr>
          <p:nvPr/>
        </p:nvSpPr>
        <p:spPr>
          <a:xfrm>
            <a:off x="4037754" y="6351964"/>
            <a:ext cx="1684195" cy="2594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Co-</a:t>
            </a:r>
            <a:r>
              <a:rPr lang="de-DE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Sponsored</a:t>
            </a:r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endParaRPr lang="de-DE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icture 4">
            <a:extLst>
              <a:ext uri="{FF2B5EF4-FFF2-40B4-BE49-F238E27FC236}">
                <a16:creationId xmlns:a16="http://schemas.microsoft.com/office/drawing/2014/main" id="{CC8B0B4A-35CC-4DD2-82B7-414A58F70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152" y="6177967"/>
            <a:ext cx="1518511" cy="60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Untertitel 2">
            <a:extLst>
              <a:ext uri="{FF2B5EF4-FFF2-40B4-BE49-F238E27FC236}">
                <a16:creationId xmlns:a16="http://schemas.microsoft.com/office/drawing/2014/main" id="{56399DA9-E215-4E2A-9FDD-794C5B95CB63}"/>
              </a:ext>
            </a:extLst>
          </p:cNvPr>
          <p:cNvSpPr txBox="1">
            <a:spLocks/>
          </p:cNvSpPr>
          <p:nvPr/>
        </p:nvSpPr>
        <p:spPr>
          <a:xfrm>
            <a:off x="1157465" y="6337218"/>
            <a:ext cx="1684195" cy="2594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Organized</a:t>
            </a:r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endParaRPr lang="de-DE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293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</Words>
  <Application>Microsoft Office PowerPoint</Application>
  <PresentationFormat>Breitbild</PresentationFormat>
  <Paragraphs>60</Paragraphs>
  <Slides>9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</vt:lpstr>
      <vt:lpstr>IEEE ESTC 2026</vt:lpstr>
      <vt:lpstr>Outline</vt:lpstr>
      <vt:lpstr>Topics</vt:lpstr>
      <vt:lpstr>Organizing Committee</vt:lpstr>
      <vt:lpstr>Conference Venue</vt:lpstr>
      <vt:lpstr>Important Figures</vt:lpstr>
      <vt:lpstr>Exhibition &amp; Sponsoring Opportunities</vt:lpstr>
      <vt:lpstr>Important Dates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ESTC 2024</dc:title>
  <dc:creator>Wojciech Reinhardt</dc:creator>
  <cp:lastModifiedBy>Ajda Omrani</cp:lastModifiedBy>
  <cp:revision>47</cp:revision>
  <dcterms:created xsi:type="dcterms:W3CDTF">2023-09-12T08:06:27Z</dcterms:created>
  <dcterms:modified xsi:type="dcterms:W3CDTF">2025-10-23T06:58:57Z</dcterms:modified>
</cp:coreProperties>
</file>